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909EF-25FA-4727-9219-24DB4D51906F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26EBE-0531-42BD-AB45-BDCDF5406B30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1706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EDF3319-12A9-4482-9C46-007BA471BD49}" type="slidenum">
              <a:rPr lang="ms-MY" smtClean="0"/>
              <a:pPr>
                <a:defRPr/>
              </a:pPr>
              <a:t>1</a:t>
            </a:fld>
            <a:endParaRPr lang="ms-MY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ms-MY" altLang="ms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364CE7-54C4-4409-91AE-251165E93C8D}" type="slidenum">
              <a:rPr lang="ms-MY" smtClean="0"/>
              <a:pPr>
                <a:defRPr/>
              </a:pPr>
              <a:t>2</a:t>
            </a:fld>
            <a:endParaRPr lang="ms-MY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ms-MY" altLang="ms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364CE7-54C4-4409-91AE-251165E93C8D}" type="slidenum">
              <a:rPr lang="ms-MY" smtClean="0"/>
              <a:pPr>
                <a:defRPr/>
              </a:pPr>
              <a:t>3</a:t>
            </a:fld>
            <a:endParaRPr lang="ms-MY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ms-MY" altLang="ms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8603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7390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827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168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2800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735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0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9012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3320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3649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903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3D81-FB79-4E05-8FA0-7B75F756BB1E}" type="datetimeFigureOut">
              <a:rPr lang="ms-MY" smtClean="0"/>
              <a:t>04/08/2017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D244-2F2C-43C6-B695-25A1F176C5E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226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495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79463" lvl="1" indent="-533400" algn="just" eaLnBrk="1" hangingPunct="1">
              <a:buFont typeface="Wingdings 2" pitchFamily="18" charset="2"/>
              <a:buNone/>
              <a:defRPr/>
            </a:pPr>
            <a:endParaRPr lang="en-US" altLang="ms-MY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69913"/>
            <a:ext cx="9144000" cy="1054100"/>
          </a:xfrm>
        </p:spPr>
        <p:txBody>
          <a:bodyPr/>
          <a:lstStyle/>
          <a:p>
            <a:pPr marL="742950" indent="-742950" eaLnBrk="1" hangingPunct="1"/>
            <a:r>
              <a:rPr lang="ms-MY" altLang="ms-MY" sz="2800" dirty="0" smtClean="0"/>
              <a:t>	</a:t>
            </a:r>
            <a:r>
              <a:rPr lang="ms-MY" altLang="ms-MY" sz="2800" b="1" dirty="0" smtClean="0"/>
              <a:t>JADUAL PE,MARKAHAN DAN PENGGREDAN</a:t>
            </a:r>
            <a:br>
              <a:rPr lang="ms-MY" altLang="ms-MY" sz="2800" b="1" dirty="0" smtClean="0"/>
            </a:br>
            <a:r>
              <a:rPr lang="ms-MY" altLang="ms-MY" sz="2800" b="1" dirty="0" smtClean="0"/>
              <a:t> (Kuat </a:t>
            </a:r>
            <a:r>
              <a:rPr lang="ms-MY" altLang="ms-MY" sz="2800" b="1" dirty="0" smtClean="0"/>
              <a:t>K</a:t>
            </a:r>
            <a:r>
              <a:rPr lang="ms-MY" altLang="ms-MY" sz="2800" b="1" dirty="0" smtClean="0"/>
              <a:t>uasa </a:t>
            </a:r>
            <a:r>
              <a:rPr lang="ms-MY" altLang="ms-MY" sz="2800" b="1" dirty="0" smtClean="0"/>
              <a:t>Januari 2013)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524000"/>
          <a:ext cx="6096000" cy="5186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75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Skala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Gred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Mata </a:t>
                      </a:r>
                      <a:r>
                        <a:rPr lang="en-US" sz="1800" dirty="0" err="1" smtClean="0"/>
                        <a:t>Gred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 – 100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A+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r>
                        <a:rPr lang="en-US" sz="1800" baseline="0" dirty="0" smtClean="0"/>
                        <a:t> – 89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3.84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75 </a:t>
                      </a:r>
                      <a:r>
                        <a:rPr lang="en-US" sz="1800" baseline="0" dirty="0" smtClean="0"/>
                        <a:t> - 79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A-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3.67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 – 74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B+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3.33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65 – 69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 – 64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B-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2.67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55 - 59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C+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2.33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 –</a:t>
                      </a:r>
                      <a:r>
                        <a:rPr lang="en-US" sz="1800" baseline="0" dirty="0" smtClean="0"/>
                        <a:t> 54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LULUS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 – 49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C-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1.67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GAGAL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r>
                        <a:rPr lang="en-US" sz="1800" baseline="0" dirty="0" smtClean="0"/>
                        <a:t> – 39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D+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1.33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GAGAL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 – 29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GAGAL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10 - 19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0.67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GAGAL</a:t>
                      </a:r>
                      <a:endParaRPr lang="en-MY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00 -</a:t>
                      </a:r>
                      <a:r>
                        <a:rPr lang="en-US" sz="1800" baseline="0" dirty="0" smtClean="0"/>
                        <a:t> 09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0.00</a:t>
                      </a:r>
                      <a:endParaRPr lang="en-MY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GAGAL</a:t>
                      </a:r>
                      <a:endParaRPr lang="en-MY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7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495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79463" lvl="1" indent="-533400" algn="just" eaLnBrk="1" hangingPunct="1">
              <a:buFont typeface="Wingdings 2" pitchFamily="18" charset="2"/>
              <a:buNone/>
              <a:defRPr/>
            </a:pPr>
            <a:endParaRPr lang="en-US" altLang="ms-MY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69912"/>
            <a:ext cx="9144000" cy="1346919"/>
          </a:xfrm>
        </p:spPr>
        <p:txBody>
          <a:bodyPr>
            <a:normAutofit fontScale="90000"/>
          </a:bodyPr>
          <a:lstStyle/>
          <a:p>
            <a:pPr marL="742950" indent="-742950" eaLnBrk="1" hangingPunct="1"/>
            <a:r>
              <a:rPr lang="ms-MY" altLang="ms-MY" sz="2800" dirty="0" smtClean="0"/>
              <a:t>	</a:t>
            </a:r>
            <a:r>
              <a:rPr lang="ms-MY" altLang="ms-MY" sz="3100" b="1" dirty="0" smtClean="0"/>
              <a:t>JADUAL PENGKELASAN IJAZAH SARJANA MUDA PERGURUAN DENGAN KEPUJIAN</a:t>
            </a:r>
            <a:br>
              <a:rPr lang="ms-MY" altLang="ms-MY" sz="3100" b="1" dirty="0" smtClean="0"/>
            </a:br>
            <a:r>
              <a:rPr lang="ms-MY" altLang="ms-MY" sz="3100" b="1" dirty="0" smtClean="0"/>
              <a:t> (Kuat </a:t>
            </a:r>
            <a:r>
              <a:rPr lang="ms-MY" altLang="ms-MY" sz="3100" b="1" dirty="0"/>
              <a:t>K</a:t>
            </a:r>
            <a:r>
              <a:rPr lang="ms-MY" altLang="ms-MY" sz="3100" b="1" dirty="0" smtClean="0"/>
              <a:t>uasa </a:t>
            </a:r>
            <a:r>
              <a:rPr lang="ms-MY" altLang="ms-MY" sz="3100" b="1" dirty="0" smtClean="0"/>
              <a:t>Januari 2013)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1957"/>
              </p:ext>
            </p:extLst>
          </p:nvPr>
        </p:nvGraphicFramePr>
        <p:xfrm>
          <a:off x="1295400" y="2322513"/>
          <a:ext cx="7309048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4524"/>
                <a:gridCol w="3654524"/>
              </a:tblGrid>
              <a:tr h="7988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KELAS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JUMLAH</a:t>
                      </a:r>
                      <a:r>
                        <a:rPr lang="en-US" sz="2800" baseline="0" dirty="0" smtClean="0"/>
                        <a:t> PMGT</a:t>
                      </a:r>
                      <a:endParaRPr lang="en-MY" sz="2800" dirty="0"/>
                    </a:p>
                  </a:txBody>
                  <a:tcPr/>
                </a:tc>
              </a:tr>
              <a:tr h="8099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PERTAMA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3.75</a:t>
                      </a:r>
                      <a:r>
                        <a:rPr lang="en-US" sz="2800" baseline="0" dirty="0" smtClean="0"/>
                        <a:t> – 4.00</a:t>
                      </a:r>
                      <a:endParaRPr lang="en-MY" sz="2800" dirty="0"/>
                    </a:p>
                  </a:txBody>
                  <a:tcPr/>
                </a:tc>
              </a:tr>
              <a:tr h="8099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KEDUA</a:t>
                      </a:r>
                      <a:r>
                        <a:rPr lang="en-US" sz="2800" baseline="0" dirty="0" smtClean="0"/>
                        <a:t> ATAS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3.00</a:t>
                      </a:r>
                      <a:r>
                        <a:rPr lang="en-US" sz="2800" baseline="0" dirty="0" smtClean="0"/>
                        <a:t> – 3.74</a:t>
                      </a:r>
                      <a:endParaRPr lang="en-MY" sz="2800" dirty="0"/>
                    </a:p>
                  </a:txBody>
                  <a:tcPr/>
                </a:tc>
              </a:tr>
              <a:tr h="8099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KEDUA</a:t>
                      </a:r>
                      <a:r>
                        <a:rPr lang="en-US" sz="2800" baseline="0" dirty="0" smtClean="0"/>
                        <a:t> BAWAH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2.00</a:t>
                      </a:r>
                      <a:r>
                        <a:rPr lang="en-US" sz="2800" baseline="0" dirty="0" smtClean="0"/>
                        <a:t> – 2.99</a:t>
                      </a:r>
                      <a:endParaRPr lang="en-MY" sz="2800" dirty="0"/>
                    </a:p>
                  </a:txBody>
                  <a:tcPr/>
                </a:tc>
              </a:tr>
              <a:tr h="8099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GAGAL</a:t>
                      </a:r>
                      <a:endParaRPr lang="en-MY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</a:t>
                      </a:r>
                      <a:r>
                        <a:rPr lang="en-US" sz="2800" baseline="0" dirty="0" smtClean="0"/>
                        <a:t> – 1.99</a:t>
                      </a:r>
                      <a:endParaRPr lang="en-MY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8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495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533400" indent="-533400" algn="just" eaLnBrk="1" hangingPunct="1">
              <a:buFont typeface="Wingdings 2" pitchFamily="18" charset="2"/>
              <a:buAutoNum type="arabicPeriod"/>
              <a:defRPr/>
            </a:pPr>
            <a:endParaRPr lang="ms-MY" altLang="ms-MY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779463" lvl="1" indent="-533400" algn="just" eaLnBrk="1" hangingPunct="1">
              <a:buFont typeface="Wingdings 2" pitchFamily="18" charset="2"/>
              <a:buNone/>
              <a:defRPr/>
            </a:pPr>
            <a:endParaRPr lang="en-US" altLang="ms-MY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69912"/>
            <a:ext cx="9144000" cy="1346919"/>
          </a:xfrm>
        </p:spPr>
        <p:txBody>
          <a:bodyPr>
            <a:normAutofit fontScale="90000"/>
          </a:bodyPr>
          <a:lstStyle/>
          <a:p>
            <a:pPr marL="742950" indent="-742950" eaLnBrk="1" hangingPunct="1"/>
            <a:r>
              <a:rPr lang="ms-MY" altLang="ms-MY" sz="2800" dirty="0" smtClean="0"/>
              <a:t>	</a:t>
            </a:r>
            <a:r>
              <a:rPr lang="ms-MY" altLang="ms-MY" sz="3100" b="1" dirty="0" smtClean="0"/>
              <a:t>KRITERIA PANGKAT</a:t>
            </a:r>
            <a:r>
              <a:rPr lang="ms-MY" altLang="ms-MY" sz="3100" b="1" dirty="0" smtClean="0"/>
              <a:t> DIPLOMA PENDIDIKAN DAN DIPLOMA PERGURUAN</a:t>
            </a:r>
            <a:br>
              <a:rPr lang="ms-MY" altLang="ms-MY" sz="3100" b="1" dirty="0" smtClean="0"/>
            </a:br>
            <a:r>
              <a:rPr lang="ms-MY" altLang="ms-MY" sz="3100" b="1" dirty="0" smtClean="0"/>
              <a:t> (Kuat </a:t>
            </a:r>
            <a:r>
              <a:rPr lang="ms-MY" altLang="ms-MY" sz="3100" b="1" dirty="0"/>
              <a:t>K</a:t>
            </a:r>
            <a:r>
              <a:rPr lang="ms-MY" altLang="ms-MY" sz="3100" b="1" dirty="0" smtClean="0"/>
              <a:t>uasa </a:t>
            </a:r>
            <a:r>
              <a:rPr lang="ms-MY" altLang="ms-MY" sz="3100" b="1" dirty="0" smtClean="0"/>
              <a:t>Januari 2013)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016969"/>
              </p:ext>
            </p:extLst>
          </p:nvPr>
        </p:nvGraphicFramePr>
        <p:xfrm>
          <a:off x="1259632" y="1988841"/>
          <a:ext cx="7344816" cy="454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512168"/>
                <a:gridCol w="1692188"/>
                <a:gridCol w="1836204"/>
              </a:tblGrid>
              <a:tr h="94744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PANGKAT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aseline="0" dirty="0" smtClean="0"/>
                        <a:t>PMGT </a:t>
                      </a:r>
                    </a:p>
                    <a:p>
                      <a:pPr algn="ctr"/>
                      <a:r>
                        <a:rPr lang="en-US" sz="2200" baseline="0" dirty="0" smtClean="0"/>
                        <a:t>(CGPA)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err="1" smtClean="0"/>
                        <a:t>Praktikum</a:t>
                      </a:r>
                      <a:r>
                        <a:rPr lang="en-MY" sz="2200" baseline="0" dirty="0" smtClean="0"/>
                        <a:t> (</a:t>
                      </a:r>
                      <a:r>
                        <a:rPr lang="en-MY" sz="2200" baseline="0" dirty="0" err="1" smtClean="0"/>
                        <a:t>Gred</a:t>
                      </a:r>
                      <a:r>
                        <a:rPr lang="en-MY" sz="2200" baseline="0" dirty="0" smtClean="0"/>
                        <a:t> Minimum)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err="1" smtClean="0"/>
                        <a:t>Kokurikulum</a:t>
                      </a:r>
                      <a:r>
                        <a:rPr lang="en-MY" sz="2200" baseline="0" dirty="0" smtClean="0"/>
                        <a:t> (</a:t>
                      </a:r>
                      <a:r>
                        <a:rPr lang="en-MY" sz="2200" baseline="0" dirty="0" err="1" smtClean="0"/>
                        <a:t>Gred</a:t>
                      </a:r>
                      <a:r>
                        <a:rPr lang="en-MY" sz="2200" baseline="0" dirty="0" smtClean="0"/>
                        <a:t> Minimum</a:t>
                      </a:r>
                      <a:r>
                        <a:rPr lang="en-MY" sz="2200" baseline="0" dirty="0"/>
                        <a:t>)</a:t>
                      </a:r>
                      <a:endParaRPr lang="en-MY" sz="2200" baseline="0" dirty="0" smtClean="0"/>
                    </a:p>
                  </a:txBody>
                  <a:tcPr/>
                </a:tc>
              </a:tr>
              <a:tr h="73400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CEMERLANG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3.75</a:t>
                      </a:r>
                      <a:r>
                        <a:rPr lang="en-US" sz="2200" baseline="0" dirty="0" smtClean="0"/>
                        <a:t> – 4.00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A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A</a:t>
                      </a:r>
                      <a:endParaRPr lang="en-MY" sz="2200" dirty="0"/>
                    </a:p>
                  </a:txBody>
                  <a:tcPr/>
                </a:tc>
              </a:tr>
              <a:tr h="73400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KEPUJIAN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3.25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/>
                        <a:t>– 3.74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B+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B+</a:t>
                      </a:r>
                      <a:endParaRPr lang="en-MY" sz="2200" dirty="0"/>
                    </a:p>
                  </a:txBody>
                  <a:tcPr/>
                </a:tc>
              </a:tr>
              <a:tr h="73400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LULUS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2.00</a:t>
                      </a:r>
                      <a:r>
                        <a:rPr lang="en-US" sz="2200" baseline="0" dirty="0" smtClean="0"/>
                        <a:t> – </a:t>
                      </a:r>
                      <a:r>
                        <a:rPr lang="en-US" sz="2200" baseline="0" dirty="0" smtClean="0"/>
                        <a:t>3.24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C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C</a:t>
                      </a:r>
                      <a:endParaRPr lang="en-MY" sz="2200" dirty="0"/>
                    </a:p>
                  </a:txBody>
                  <a:tcPr/>
                </a:tc>
              </a:tr>
              <a:tr h="124301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TIDAK</a:t>
                      </a:r>
                      <a:r>
                        <a:rPr lang="en-US" sz="2200" baseline="0" dirty="0" smtClean="0"/>
                        <a:t> LAYAK DIANUGERAHKAN DIPLOMA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0.00</a:t>
                      </a:r>
                      <a:r>
                        <a:rPr lang="en-US" sz="2200" baseline="0" dirty="0" smtClean="0"/>
                        <a:t> – 1.99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-</a:t>
                      </a:r>
                      <a:endParaRPr lang="en-MY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2200" dirty="0" smtClean="0"/>
                        <a:t>-</a:t>
                      </a:r>
                      <a:endParaRPr lang="en-MY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5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155</Words>
  <Application>Microsoft Office PowerPoint</Application>
  <PresentationFormat>On-screen Show (4:3)</PresentationFormat>
  <Paragraphs>102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JADUAL PE,MARKAHAN DAN PENGGREDAN  (Kuat Kuasa Januari 2013)</vt:lpstr>
      <vt:lpstr> JADUAL PENGKELASAN IJAZAH SARJANA MUDA PERGURUAN DENGAN KEPUJIAN  (Kuat Kuasa Januari 2013)</vt:lpstr>
      <vt:lpstr> KRITERIA PANGKAT DIPLOMA PENDIDIKAN DAN DIPLOMA PERGURUAN  (Kuat Kuasa Januari 2013)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SYARAT LULUS PENGAJIAN DAN PENGANUGERAHAN (kuat kuasa Januari 2013)</dc:title>
  <dc:creator>weilinlee</dc:creator>
  <cp:lastModifiedBy>weilinlee</cp:lastModifiedBy>
  <cp:revision>4</cp:revision>
  <dcterms:created xsi:type="dcterms:W3CDTF">2017-08-03T02:29:09Z</dcterms:created>
  <dcterms:modified xsi:type="dcterms:W3CDTF">2017-08-04T01:44:45Z</dcterms:modified>
</cp:coreProperties>
</file>